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6"/>
  </p:handoutMasterIdLst>
  <p:sldIdLst>
    <p:sldId id="256" r:id="rId5"/>
    <p:sldId id="257" r:id="rId6"/>
    <p:sldId id="260" r:id="rId7"/>
    <p:sldId id="261" r:id="rId8"/>
    <p:sldId id="275" r:id="rId9"/>
    <p:sldId id="262" r:id="rId10"/>
    <p:sldId id="263" r:id="rId11"/>
    <p:sldId id="264" r:id="rId12"/>
    <p:sldId id="265" r:id="rId13"/>
    <p:sldId id="266" r:id="rId14"/>
    <p:sldId id="273" r:id="rId15"/>
    <p:sldId id="267" r:id="rId16"/>
    <p:sldId id="271" r:id="rId17"/>
    <p:sldId id="272" r:id="rId18"/>
    <p:sldId id="274" r:id="rId19"/>
    <p:sldId id="270" r:id="rId20"/>
    <p:sldId id="276" r:id="rId21"/>
    <p:sldId id="268" r:id="rId22"/>
    <p:sldId id="277" r:id="rId23"/>
    <p:sldId id="269" r:id="rId24"/>
    <p:sldId id="278" r:id="rId2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79" autoAdjust="0"/>
    <p:restoredTop sz="94660"/>
  </p:normalViewPr>
  <p:slideViewPr>
    <p:cSldViewPr snapToGrid="0">
      <p:cViewPr varScale="1">
        <p:scale>
          <a:sx n="38" d="100"/>
          <a:sy n="38" d="100"/>
        </p:scale>
        <p:origin x="4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kstvak 3"/>
          <p:cNvSpPr txBox="1"/>
          <p:nvPr userDrawn="1"/>
        </p:nvSpPr>
        <p:spPr>
          <a:xfrm>
            <a:off x="1087655" y="6098221"/>
            <a:ext cx="6240021" cy="4571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r>
              <a:rPr lang="nl-NL" dirty="0" smtClean="0"/>
              <a:t>Verplaats deze vervolgens naar de achtergrond om de tekst te typen.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kstvak 4"/>
          <p:cNvSpPr txBox="1"/>
          <p:nvPr userDrawn="1"/>
        </p:nvSpPr>
        <p:spPr>
          <a:xfrm>
            <a:off x="1130533" y="6142150"/>
            <a:ext cx="59632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73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Risico rassen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722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souffle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teken dat het hart niet goed functioneert.</a:t>
            </a:r>
          </a:p>
          <a:p>
            <a:endParaRPr lang="nl-NL" dirty="0"/>
          </a:p>
          <a:p>
            <a:r>
              <a:rPr lang="nl-NL" dirty="0" smtClean="0"/>
              <a:t>Geluidsfragment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084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Hoe kan een hart nu ziek worden en gaan falen?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Congenitaal</a:t>
            </a:r>
          </a:p>
          <a:p>
            <a:r>
              <a:rPr lang="nl-NL" dirty="0" smtClean="0"/>
              <a:t>Verkregen</a:t>
            </a:r>
          </a:p>
          <a:p>
            <a:r>
              <a:rPr lang="nl-NL" dirty="0" smtClean="0"/>
              <a:t>Hartritmestoornissen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866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Congenitale hartafwijkingen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PDA: persisterende ductus </a:t>
            </a:r>
            <a:r>
              <a:rPr lang="nl-NL" dirty="0" err="1" smtClean="0"/>
              <a:t>arteriosus</a:t>
            </a:r>
            <a:r>
              <a:rPr lang="nl-NL" dirty="0" smtClean="0"/>
              <a:t> (tussen aorta en </a:t>
            </a:r>
            <a:r>
              <a:rPr lang="nl-NL" dirty="0" err="1" smtClean="0"/>
              <a:t>arteria</a:t>
            </a:r>
            <a:r>
              <a:rPr lang="nl-NL" dirty="0" smtClean="0"/>
              <a:t> </a:t>
            </a:r>
            <a:r>
              <a:rPr lang="nl-NL" dirty="0" err="1" smtClean="0"/>
              <a:t>pulmonalis</a:t>
            </a:r>
            <a:r>
              <a:rPr lang="nl-NL" dirty="0" smtClean="0"/>
              <a:t>)</a:t>
            </a:r>
          </a:p>
          <a:p>
            <a:r>
              <a:rPr lang="nl-NL" dirty="0" err="1" smtClean="0"/>
              <a:t>Pulmonalis</a:t>
            </a:r>
            <a:r>
              <a:rPr lang="nl-NL" dirty="0" smtClean="0"/>
              <a:t> stenose</a:t>
            </a:r>
          </a:p>
          <a:p>
            <a:r>
              <a:rPr lang="nl-NL" dirty="0" smtClean="0"/>
              <a:t>Aorta stenose</a:t>
            </a:r>
          </a:p>
          <a:p>
            <a:r>
              <a:rPr lang="nl-NL" dirty="0" smtClean="0"/>
              <a:t>Septum defect (atrium of ventrikel)</a:t>
            </a:r>
          </a:p>
          <a:p>
            <a:r>
              <a:rPr lang="nl-NL" dirty="0" smtClean="0"/>
              <a:t>Tetralogie van </a:t>
            </a:r>
            <a:r>
              <a:rPr lang="nl-NL" dirty="0" err="1" smtClean="0"/>
              <a:t>fallot</a:t>
            </a:r>
            <a:endParaRPr lang="nl-NL" dirty="0" smtClean="0"/>
          </a:p>
          <a:p>
            <a:endParaRPr lang="nl-NL" dirty="0"/>
          </a:p>
          <a:p>
            <a:pPr indent="0">
              <a:buNone/>
            </a:pPr>
            <a:r>
              <a:rPr lang="nl-NL" dirty="0" smtClean="0"/>
              <a:t>Symptomen: naast symptomen van hartfalen ook slechte groei van pup/ kitten.</a:t>
            </a:r>
          </a:p>
          <a:p>
            <a:pPr indent="0">
              <a:buNone/>
            </a:pPr>
            <a:r>
              <a:rPr lang="nl-NL" dirty="0" smtClean="0"/>
              <a:t>Hartruis bij de gezondheidscheck op 6 of 9 weken</a:t>
            </a:r>
          </a:p>
          <a:p>
            <a:pPr indent="0">
              <a:buNone/>
            </a:pPr>
            <a:endParaRPr lang="nl-NL" dirty="0" smtClean="0"/>
          </a:p>
          <a:p>
            <a:pPr indent="0">
              <a:buNone/>
            </a:pPr>
            <a:r>
              <a:rPr lang="nl-NL" dirty="0" smtClean="0"/>
              <a:t>Rol paraveterinair: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702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Verkregen hartafwijkingen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Klep insufficiëntie door degeneratie of endocarditis</a:t>
            </a:r>
          </a:p>
          <a:p>
            <a:pPr lvl="1"/>
            <a:r>
              <a:rPr lang="nl-NL" dirty="0"/>
              <a:t>	</a:t>
            </a:r>
            <a:r>
              <a:rPr lang="nl-NL" dirty="0" err="1" smtClean="0"/>
              <a:t>Mitralis</a:t>
            </a:r>
            <a:r>
              <a:rPr lang="nl-NL" dirty="0" smtClean="0"/>
              <a:t> insufficiëntie:  linker hartfalen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(</a:t>
            </a:r>
            <a:r>
              <a:rPr lang="nl-NL" dirty="0" err="1" smtClean="0"/>
              <a:t>Tricuspidalis</a:t>
            </a:r>
            <a:r>
              <a:rPr lang="nl-NL" dirty="0" smtClean="0"/>
              <a:t> insufficiëntie: rechter hartfalen)</a:t>
            </a:r>
          </a:p>
          <a:p>
            <a:pPr lvl="1"/>
            <a:endParaRPr lang="nl-NL" dirty="0"/>
          </a:p>
          <a:p>
            <a:r>
              <a:rPr lang="nl-NL" dirty="0" err="1" smtClean="0"/>
              <a:t>Dilatatieve</a:t>
            </a:r>
            <a:r>
              <a:rPr lang="nl-NL" dirty="0" smtClean="0"/>
              <a:t> cardiomyopathie = DCM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	Hond: ten gevolge van myocard 						degeneratie. Kan leiden tot 					aritmie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	Kat: ten gevolge van </a:t>
            </a:r>
            <a:r>
              <a:rPr lang="nl-NL" dirty="0" err="1" smtClean="0"/>
              <a:t>taurine</a:t>
            </a:r>
            <a:r>
              <a:rPr lang="nl-NL" dirty="0" smtClean="0"/>
              <a:t> tekort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Hypertrofische cardiomyopathie = HCM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	Kat. Kan leiden tot trombose</a:t>
            </a:r>
          </a:p>
          <a:p>
            <a:endParaRPr lang="nl-NL" dirty="0" smtClean="0"/>
          </a:p>
          <a:p>
            <a:r>
              <a:rPr lang="nl-NL" dirty="0" smtClean="0"/>
              <a:t>Pericard overvulling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Tumor; scherp in</a:t>
            </a:r>
          </a:p>
        </p:txBody>
      </p:sp>
    </p:spTree>
    <p:extLst>
      <p:ext uri="{BB962C8B-B14F-4D97-AF65-F5344CB8AC3E}">
        <p14:creationId xmlns:p14="http://schemas.microsoft.com/office/powerpoint/2010/main" val="216934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Hart ritme stoornissen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Bradycardie</a:t>
            </a:r>
          </a:p>
          <a:p>
            <a:r>
              <a:rPr lang="nl-NL" dirty="0" smtClean="0"/>
              <a:t>Tachycardie</a:t>
            </a:r>
          </a:p>
          <a:p>
            <a:r>
              <a:rPr lang="nl-NL" dirty="0" smtClean="0"/>
              <a:t>Aritmie</a:t>
            </a:r>
          </a:p>
          <a:p>
            <a:r>
              <a:rPr lang="nl-NL" dirty="0" smtClean="0"/>
              <a:t>Atrium fibrillatie</a:t>
            </a:r>
          </a:p>
          <a:p>
            <a:r>
              <a:rPr lang="nl-NL" dirty="0" smtClean="0"/>
              <a:t>Ventrikel fibrillatie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Rol paraveterinair: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pols opnemen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frequentie en regelmaat doorgeven aan dierenarts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alarm slaan bij afwijkende waarden en dan 	handelen in opdracht van de dierenarts!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913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</a:t>
            </a:r>
            <a:r>
              <a:rPr lang="nl-NL" dirty="0" smtClean="0"/>
              <a:t>hock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Onvoldoende doorbloeding</a:t>
            </a:r>
          </a:p>
          <a:p>
            <a:r>
              <a:rPr lang="nl-NL" dirty="0" smtClean="0"/>
              <a:t>Meerdere oorzaken mogelijk</a:t>
            </a:r>
          </a:p>
          <a:p>
            <a:r>
              <a:rPr lang="nl-NL" dirty="0" smtClean="0"/>
              <a:t>Spoed geval</a:t>
            </a:r>
          </a:p>
          <a:p>
            <a:r>
              <a:rPr lang="nl-NL" dirty="0" smtClean="0"/>
              <a:t>Wordt behandeld in blok 11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588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Demo: effect stenose en insufficiëntie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Allemaal staan…..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877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Teken opdrachten: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>
              <a:buNone/>
            </a:pPr>
            <a:r>
              <a:rPr lang="nl-NL" dirty="0" smtClean="0"/>
              <a:t>Teken een:</a:t>
            </a:r>
          </a:p>
          <a:p>
            <a:r>
              <a:rPr lang="nl-NL" dirty="0" smtClean="0"/>
              <a:t>Benauwde patiënt</a:t>
            </a:r>
          </a:p>
          <a:p>
            <a:r>
              <a:rPr lang="nl-NL" dirty="0" smtClean="0"/>
              <a:t>Ascites</a:t>
            </a:r>
          </a:p>
          <a:p>
            <a:r>
              <a:rPr lang="nl-NL" dirty="0" smtClean="0"/>
              <a:t>Oedeem</a:t>
            </a:r>
          </a:p>
          <a:p>
            <a:r>
              <a:rPr lang="nl-NL" dirty="0" smtClean="0"/>
              <a:t>Cyanose</a:t>
            </a:r>
          </a:p>
          <a:p>
            <a:r>
              <a:rPr lang="nl-NL" dirty="0" smtClean="0"/>
              <a:t>Cardiomyopathie</a:t>
            </a:r>
          </a:p>
          <a:p>
            <a:pPr lvl="1"/>
            <a:r>
              <a:rPr lang="nl-NL" dirty="0"/>
              <a:t>	</a:t>
            </a:r>
            <a:r>
              <a:rPr lang="nl-NL" dirty="0" err="1" smtClean="0"/>
              <a:t>Dilatatief</a:t>
            </a:r>
            <a:r>
              <a:rPr lang="nl-NL" dirty="0" smtClean="0"/>
              <a:t> (DCM)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Hypertrofisch (HCM)</a:t>
            </a:r>
          </a:p>
          <a:p>
            <a:r>
              <a:rPr lang="nl-NL" dirty="0" smtClean="0"/>
              <a:t>Patiënt met </a:t>
            </a:r>
            <a:r>
              <a:rPr lang="nl-NL" dirty="0" err="1" smtClean="0"/>
              <a:t>Mitralis</a:t>
            </a:r>
            <a:r>
              <a:rPr lang="nl-NL" dirty="0" smtClean="0"/>
              <a:t> insufficiëntie</a:t>
            </a:r>
          </a:p>
          <a:p>
            <a:r>
              <a:rPr lang="nl-NL" dirty="0" smtClean="0"/>
              <a:t>Een ECG van een aritmie</a:t>
            </a:r>
          </a:p>
          <a:p>
            <a:endParaRPr lang="nl-NL" dirty="0"/>
          </a:p>
          <a:p>
            <a:r>
              <a:rPr lang="nl-NL" dirty="0" smtClean="0"/>
              <a:t>Vermeld bij je tekening de bron die je hebt gebruikt.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373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Zoek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rassen (hond/ kat) hebben een groot risico op hartaandoeningen?</a:t>
            </a:r>
          </a:p>
          <a:p>
            <a:r>
              <a:rPr lang="nl-NL" dirty="0" smtClean="0"/>
              <a:t>Om welke hartaandoeningen gaat het dan?</a:t>
            </a:r>
          </a:p>
          <a:p>
            <a:r>
              <a:rPr lang="nl-NL" dirty="0" smtClean="0"/>
              <a:t>Vermeld de website waar je het antwoord hebt gevonden (bij voorkeur 2 of 3 goede sites van </a:t>
            </a:r>
            <a:r>
              <a:rPr lang="nl-NL" dirty="0" err="1" smtClean="0"/>
              <a:t>DAPs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09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Pathologie van de bloedsomloop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567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opdracht: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Bekijk BSAVA </a:t>
            </a:r>
            <a:r>
              <a:rPr lang="nl-NL" dirty="0" err="1" smtClean="0"/>
              <a:t>blz</a:t>
            </a:r>
            <a:r>
              <a:rPr lang="nl-NL" dirty="0" smtClean="0"/>
              <a:t> 541-545 (Hoofdstuk “</a:t>
            </a:r>
            <a:r>
              <a:rPr lang="nl-NL" dirty="0" err="1" smtClean="0"/>
              <a:t>circulatory</a:t>
            </a:r>
            <a:r>
              <a:rPr lang="nl-NL" dirty="0" smtClean="0"/>
              <a:t> system </a:t>
            </a:r>
            <a:r>
              <a:rPr lang="nl-NL" dirty="0" err="1" smtClean="0"/>
              <a:t>disease</a:t>
            </a:r>
            <a:r>
              <a:rPr lang="nl-NL" dirty="0" smtClean="0"/>
              <a:t>”)</a:t>
            </a:r>
          </a:p>
          <a:p>
            <a:r>
              <a:rPr lang="nl-NL" dirty="0" smtClean="0"/>
              <a:t>Welke woorden ken/ herken je nu?</a:t>
            </a:r>
          </a:p>
          <a:p>
            <a:r>
              <a:rPr lang="nl-NL" dirty="0" smtClean="0"/>
              <a:t>Welke “</a:t>
            </a:r>
            <a:r>
              <a:rPr lang="nl-NL" dirty="0" err="1" smtClean="0"/>
              <a:t>diagnostics</a:t>
            </a:r>
            <a:r>
              <a:rPr lang="nl-NL" dirty="0" smtClean="0"/>
              <a:t>” worden ingezet bij hart patiënten?</a:t>
            </a:r>
          </a:p>
          <a:p>
            <a:r>
              <a:rPr lang="nl-NL" dirty="0" smtClean="0"/>
              <a:t>Welke zorg (“</a:t>
            </a:r>
            <a:r>
              <a:rPr lang="nl-NL" dirty="0" err="1" smtClean="0"/>
              <a:t>nursing</a:t>
            </a:r>
            <a:r>
              <a:rPr lang="nl-NL" dirty="0" smtClean="0"/>
              <a:t> care”) geeft de paraveterinair aan patiënten met </a:t>
            </a:r>
            <a:r>
              <a:rPr lang="nl-NL" dirty="0" err="1" smtClean="0"/>
              <a:t>heart</a:t>
            </a:r>
            <a:r>
              <a:rPr lang="nl-NL" dirty="0" smtClean="0"/>
              <a:t> failure = hartfalen?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57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voor de toekomst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Verwerk de input uit deze </a:t>
            </a:r>
            <a:r>
              <a:rPr lang="nl-NL" dirty="0" err="1" smtClean="0"/>
              <a:t>ppt</a:t>
            </a:r>
            <a:r>
              <a:rPr lang="nl-NL" dirty="0" smtClean="0"/>
              <a:t>, de les, het BSAVA boek en de door jou gevonden bronnen tot een leerinstrument.</a:t>
            </a:r>
          </a:p>
          <a:p>
            <a:endParaRPr lang="nl-NL" dirty="0"/>
          </a:p>
          <a:p>
            <a:r>
              <a:rPr lang="nl-NL" dirty="0" smtClean="0"/>
              <a:t>Dit leerinstrument kan je gebruiken bij het studeren voor de toets; de eindtoetsen leerjaar 2 en 3; het kennis examen in leerjaar 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56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 film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100 seconden dierenarts: hartproblemen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330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 van hartfalen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indent="0">
              <a:buNone/>
            </a:pPr>
            <a:r>
              <a:rPr lang="nl-NL" dirty="0" smtClean="0"/>
              <a:t>Rechter hartfalen:</a:t>
            </a:r>
          </a:p>
          <a:p>
            <a:r>
              <a:rPr lang="nl-NL" dirty="0" smtClean="0"/>
              <a:t>Dyspneu</a:t>
            </a:r>
          </a:p>
          <a:p>
            <a:r>
              <a:rPr lang="nl-NL" dirty="0" err="1" smtClean="0"/>
              <a:t>Tachypneu</a:t>
            </a:r>
            <a:endParaRPr lang="nl-NL" dirty="0" smtClean="0"/>
          </a:p>
          <a:p>
            <a:r>
              <a:rPr lang="nl-NL" dirty="0" smtClean="0"/>
              <a:t>Sneller moe</a:t>
            </a:r>
          </a:p>
          <a:p>
            <a:r>
              <a:rPr lang="nl-NL" dirty="0" smtClean="0"/>
              <a:t>Souffle</a:t>
            </a:r>
          </a:p>
          <a:p>
            <a:r>
              <a:rPr lang="nl-NL" dirty="0" smtClean="0"/>
              <a:t>Cyanose</a:t>
            </a:r>
          </a:p>
          <a:p>
            <a:r>
              <a:rPr lang="nl-NL" dirty="0" smtClean="0"/>
              <a:t>Ascites</a:t>
            </a:r>
          </a:p>
          <a:p>
            <a:r>
              <a:rPr lang="nl-NL" dirty="0" smtClean="0"/>
              <a:t>Oedeem</a:t>
            </a:r>
          </a:p>
          <a:p>
            <a:r>
              <a:rPr lang="nl-NL" dirty="0" smtClean="0"/>
              <a:t>Hepatomegalie</a:t>
            </a:r>
          </a:p>
          <a:p>
            <a:r>
              <a:rPr lang="nl-NL" dirty="0" smtClean="0"/>
              <a:t>Splenomegalie</a:t>
            </a:r>
          </a:p>
          <a:p>
            <a:endParaRPr lang="nl-NL" dirty="0"/>
          </a:p>
          <a:p>
            <a:pPr indent="0">
              <a:buNone/>
            </a:pPr>
            <a:r>
              <a:rPr lang="nl-NL" dirty="0" smtClean="0"/>
              <a:t>Linker </a:t>
            </a:r>
            <a:r>
              <a:rPr lang="nl-NL" dirty="0" err="1" smtClean="0"/>
              <a:t>harfalen</a:t>
            </a:r>
            <a:endParaRPr lang="nl-NL" dirty="0" smtClean="0"/>
          </a:p>
          <a:p>
            <a:r>
              <a:rPr lang="nl-NL" dirty="0" smtClean="0"/>
              <a:t>Dyspneu</a:t>
            </a:r>
          </a:p>
          <a:p>
            <a:r>
              <a:rPr lang="nl-NL" dirty="0" err="1" smtClean="0"/>
              <a:t>Tachypneu</a:t>
            </a:r>
            <a:endParaRPr lang="nl-NL" dirty="0" smtClean="0"/>
          </a:p>
          <a:p>
            <a:r>
              <a:rPr lang="nl-NL" dirty="0" smtClean="0"/>
              <a:t>Sneller moe</a:t>
            </a:r>
          </a:p>
          <a:p>
            <a:r>
              <a:rPr lang="nl-NL" dirty="0" smtClean="0"/>
              <a:t>Souffle</a:t>
            </a:r>
          </a:p>
          <a:p>
            <a:r>
              <a:rPr lang="nl-NL" dirty="0" smtClean="0"/>
              <a:t>Cyanose</a:t>
            </a:r>
          </a:p>
          <a:p>
            <a:r>
              <a:rPr lang="nl-NL" dirty="0" smtClean="0"/>
              <a:t>Hoesten</a:t>
            </a:r>
          </a:p>
          <a:p>
            <a:r>
              <a:rPr lang="nl-NL" dirty="0" smtClean="0"/>
              <a:t>Longoedeem</a:t>
            </a:r>
          </a:p>
          <a:p>
            <a:r>
              <a:rPr lang="nl-NL" dirty="0" smtClean="0"/>
              <a:t>Tachycardie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180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Risico’s van zeer ernstig hartfalen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Collaps</a:t>
            </a:r>
          </a:p>
          <a:p>
            <a:r>
              <a:rPr lang="nl-NL" dirty="0" smtClean="0"/>
              <a:t>Minder “reserves” bij anesthesie</a:t>
            </a:r>
          </a:p>
          <a:p>
            <a:r>
              <a:rPr lang="nl-NL" dirty="0" smtClean="0"/>
              <a:t>Dood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431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Symptomen van hartfalen: Benauwdheid. Wat zie je?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Naar buiten draaien van de </a:t>
            </a:r>
            <a:r>
              <a:rPr lang="nl-NL" dirty="0" err="1" smtClean="0"/>
              <a:t>ellebogen</a:t>
            </a:r>
            <a:r>
              <a:rPr lang="nl-NL" dirty="0" smtClean="0"/>
              <a:t>, de neusvleugels die open gesperd worden, het door de mond ademen, het strekken van de nek, het niet willen liggen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860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Symptomen van hartfalen</a:t>
            </a:r>
            <a:r>
              <a:rPr lang="nl-NL" dirty="0" smtClean="0"/>
              <a:t>: vochtophoping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Ascites: positieve undulatie</a:t>
            </a:r>
          </a:p>
          <a:p>
            <a:r>
              <a:rPr lang="nl-NL" dirty="0" smtClean="0"/>
              <a:t>Longoedeem: benauwdheid en hoesten</a:t>
            </a:r>
          </a:p>
          <a:p>
            <a:r>
              <a:rPr lang="nl-NL" dirty="0" smtClean="0"/>
              <a:t>Oedeem: putje drukken</a:t>
            </a:r>
          </a:p>
          <a:p>
            <a:endParaRPr lang="nl-NL" dirty="0"/>
          </a:p>
          <a:p>
            <a:pPr indent="0">
              <a:buNone/>
            </a:pP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Behandeling: plasmedicatie (drijft vocht af)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262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Symptomen van hartfalen</a:t>
            </a:r>
            <a:r>
              <a:rPr lang="nl-NL" dirty="0" smtClean="0"/>
              <a:t>: zuurstof tekort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Cyanose</a:t>
            </a:r>
          </a:p>
          <a:p>
            <a:r>
              <a:rPr lang="nl-NL" dirty="0" smtClean="0"/>
              <a:t>Verminderd uithoudingsvermogen</a:t>
            </a:r>
          </a:p>
          <a:p>
            <a:r>
              <a:rPr lang="nl-NL" dirty="0" smtClean="0"/>
              <a:t>In ernstige gevallen: collaps</a:t>
            </a:r>
          </a:p>
          <a:p>
            <a:endParaRPr lang="nl-NL" dirty="0"/>
          </a:p>
          <a:p>
            <a:pPr indent="0">
              <a:buNone/>
            </a:pPr>
            <a:endParaRPr lang="nl-NL" dirty="0" smtClean="0"/>
          </a:p>
          <a:p>
            <a:pPr indent="0">
              <a:buNone/>
            </a:pPr>
            <a:r>
              <a:rPr lang="nl-NL" dirty="0" smtClean="0"/>
              <a:t>Behandeling: extra zuurstof geven (bijv. in zuurstofkooi)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125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Hartfalen: compensatie en decompensatie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717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zone college.potx" id="{5BE10315-6621-4603-BCB1-7813A36D2C47}" vid="{864B3A44-6AB3-4355-99FE-34D5E483778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8EDA1D-CAED-4F2C-9690-3594FED1E039}">
  <ds:schemaRefs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2122A53-09D7-421F-8002-4B08AD9541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3CA261-34BE-4911-A3A6-EA2111D957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zone college</Template>
  <TotalTime>366</TotalTime>
  <Words>427</Words>
  <Application>Microsoft Office PowerPoint</Application>
  <PresentationFormat>Breedbeeld</PresentationFormat>
  <Paragraphs>126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4" baseType="lpstr">
      <vt:lpstr>Arial</vt:lpstr>
      <vt:lpstr>Calibri</vt:lpstr>
      <vt:lpstr>Kantoorthema</vt:lpstr>
      <vt:lpstr>PowerPoint-presentatie</vt:lpstr>
      <vt:lpstr>Pathologie van de bloedsomloop </vt:lpstr>
      <vt:lpstr>Intro film</vt:lpstr>
      <vt:lpstr>Symptomen van hartfalen</vt:lpstr>
      <vt:lpstr>Risico’s van zeer ernstig hartfalen</vt:lpstr>
      <vt:lpstr>Symptomen van hartfalen: Benauwdheid. Wat zie je?</vt:lpstr>
      <vt:lpstr>Symptomen van hartfalen: vochtophoping</vt:lpstr>
      <vt:lpstr>Symptomen van hartfalen: zuurstof tekort</vt:lpstr>
      <vt:lpstr>Hartfalen: compensatie en decompensatie</vt:lpstr>
      <vt:lpstr>Risico rassen</vt:lpstr>
      <vt:lpstr>souffle</vt:lpstr>
      <vt:lpstr>Hoe kan een hart nu ziek worden en gaan falen?</vt:lpstr>
      <vt:lpstr>Congenitale hartafwijkingen</vt:lpstr>
      <vt:lpstr>Verkregen hartafwijkingen</vt:lpstr>
      <vt:lpstr>Hart ritme stoornissen</vt:lpstr>
      <vt:lpstr>Shock</vt:lpstr>
      <vt:lpstr>Demo: effect stenose en insufficiëntie</vt:lpstr>
      <vt:lpstr>Teken opdrachten:</vt:lpstr>
      <vt:lpstr>Zoek opdracht</vt:lpstr>
      <vt:lpstr>Lees opdracht:</vt:lpstr>
      <vt:lpstr>Opdracht voor de toekomst</vt:lpstr>
    </vt:vector>
  </TitlesOfParts>
  <Company>GroeneWelle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Mariëlle Boerman - de Lange</dc:creator>
  <cp:lastModifiedBy>Angelique Withaar</cp:lastModifiedBy>
  <cp:revision>52</cp:revision>
  <dcterms:created xsi:type="dcterms:W3CDTF">2018-10-08T12:02:05Z</dcterms:created>
  <dcterms:modified xsi:type="dcterms:W3CDTF">2019-09-05T17:48:16Z</dcterms:modified>
</cp:coreProperties>
</file>